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rben" charset="1" panose="020F0503020000020004"/>
      <p:regular r:id="rId19"/>
    </p:embeddedFont>
    <p:embeddedFont>
      <p:font typeface="Arimo" charset="1" panose="020B0604020202020204"/>
      <p:regular r:id="rId20"/>
    </p:embeddedFont>
    <p:embeddedFont>
      <p:font typeface="Arimo Bold" charset="1" panose="020B0704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562647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Stock Price Prediction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683597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Building a robust forecasting model using Machine Learning, Time Series Analysis, and Technical Indicators.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109044"/>
            <a:ext cx="1018058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Conclusion &amp; Future Roadmap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485853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project successfully established a foundation for stock prediction, highlighting the value of technical indicators.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358431"/>
            <a:ext cx="16313051" cy="2569518"/>
            <a:chOff x="0" y="0"/>
            <a:chExt cx="21750735" cy="34260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21737955" cy="3413252"/>
            </a:xfrm>
            <a:custGeom>
              <a:avLst/>
              <a:gdLst/>
              <a:ahLst/>
              <a:cxnLst/>
              <a:rect r="r" b="b" t="t" l="l"/>
              <a:pathLst>
                <a:path h="3413252" w="21737955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21578697" y="0"/>
                  </a:lnTo>
                  <a:cubicBezTo>
                    <a:pt x="21666708" y="0"/>
                    <a:pt x="21737955" y="71120"/>
                    <a:pt x="21737955" y="158750"/>
                  </a:cubicBezTo>
                  <a:lnTo>
                    <a:pt x="21737955" y="3254502"/>
                  </a:lnTo>
                  <a:cubicBezTo>
                    <a:pt x="21737955" y="3342259"/>
                    <a:pt x="21666581" y="3413252"/>
                    <a:pt x="21578697" y="3413252"/>
                  </a:cubicBezTo>
                  <a:lnTo>
                    <a:pt x="159258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50655" cy="3425952"/>
            </a:xfrm>
            <a:custGeom>
              <a:avLst/>
              <a:gdLst/>
              <a:ahLst/>
              <a:cxnLst/>
              <a:rect r="r" b="b" t="t" l="l"/>
              <a:pathLst>
                <a:path h="3425952" w="21750655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21585047" y="0"/>
                  </a:lnTo>
                  <a:lnTo>
                    <a:pt x="21585047" y="6350"/>
                  </a:lnTo>
                  <a:lnTo>
                    <a:pt x="21585047" y="0"/>
                  </a:lnTo>
                  <a:cubicBezTo>
                    <a:pt x="21676486" y="0"/>
                    <a:pt x="21750655" y="73914"/>
                    <a:pt x="21750655" y="165100"/>
                  </a:cubicBezTo>
                  <a:lnTo>
                    <a:pt x="21744305" y="165100"/>
                  </a:lnTo>
                  <a:lnTo>
                    <a:pt x="21750655" y="165100"/>
                  </a:lnTo>
                  <a:lnTo>
                    <a:pt x="21750655" y="3260852"/>
                  </a:lnTo>
                  <a:lnTo>
                    <a:pt x="21744305" y="3260852"/>
                  </a:lnTo>
                  <a:lnTo>
                    <a:pt x="21750655" y="3260852"/>
                  </a:lnTo>
                  <a:cubicBezTo>
                    <a:pt x="21750655" y="3352038"/>
                    <a:pt x="21676486" y="3425952"/>
                    <a:pt x="21585047" y="3425952"/>
                  </a:cubicBezTo>
                  <a:lnTo>
                    <a:pt x="21585047" y="3419602"/>
                  </a:lnTo>
                  <a:lnTo>
                    <a:pt x="21585047" y="3425952"/>
                  </a:lnTo>
                  <a:lnTo>
                    <a:pt x="165608" y="3425952"/>
                  </a:lnTo>
                  <a:lnTo>
                    <a:pt x="165608" y="3419602"/>
                  </a:lnTo>
                  <a:lnTo>
                    <a:pt x="165608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153" y="3413252"/>
                    <a:pt x="165608" y="3413252"/>
                  </a:cubicBezTo>
                  <a:lnTo>
                    <a:pt x="21585047" y="3413252"/>
                  </a:lnTo>
                  <a:cubicBezTo>
                    <a:pt x="21669502" y="3413252"/>
                    <a:pt x="21737955" y="3344926"/>
                    <a:pt x="21737955" y="3260852"/>
                  </a:cubicBezTo>
                  <a:lnTo>
                    <a:pt x="21737955" y="165100"/>
                  </a:lnTo>
                  <a:cubicBezTo>
                    <a:pt x="21737955" y="80899"/>
                    <a:pt x="21669502" y="12700"/>
                    <a:pt x="2158504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1762" y="4372719"/>
            <a:ext cx="8142237" cy="2540942"/>
            <a:chOff x="0" y="0"/>
            <a:chExt cx="10856317" cy="3387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56214" cy="3387852"/>
            </a:xfrm>
            <a:custGeom>
              <a:avLst/>
              <a:gdLst/>
              <a:ahLst/>
              <a:cxnLst/>
              <a:rect r="r" b="b" t="t" l="l"/>
              <a:pathLst>
                <a:path h="3387852" w="10856214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10697464" y="0"/>
                  </a:lnTo>
                  <a:cubicBezTo>
                    <a:pt x="10785221" y="0"/>
                    <a:pt x="10856214" y="71120"/>
                    <a:pt x="10856214" y="158750"/>
                  </a:cubicBezTo>
                  <a:lnTo>
                    <a:pt x="10856214" y="3229102"/>
                  </a:lnTo>
                  <a:cubicBezTo>
                    <a:pt x="10856214" y="3316859"/>
                    <a:pt x="10785094" y="3387852"/>
                    <a:pt x="10697464" y="3387852"/>
                  </a:cubicBezTo>
                  <a:lnTo>
                    <a:pt x="158750" y="3387852"/>
                  </a:lnTo>
                  <a:cubicBezTo>
                    <a:pt x="70993" y="3387852"/>
                    <a:pt x="0" y="3316732"/>
                    <a:pt x="0" y="3229102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85280" y="464671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Current Success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280" y="5164485"/>
            <a:ext cx="7150001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RSI provides valuable market momentum insights, complementing the limited predictive power of traditional ML models.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44000" y="4372719"/>
            <a:ext cx="8142237" cy="2540942"/>
            <a:chOff x="0" y="0"/>
            <a:chExt cx="10856317" cy="33879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56341" cy="3387979"/>
            </a:xfrm>
            <a:custGeom>
              <a:avLst/>
              <a:gdLst/>
              <a:ahLst/>
              <a:cxnLst/>
              <a:rect r="r" b="b" t="t" l="l"/>
              <a:pathLst>
                <a:path h="3387979" w="10856341">
                  <a:moveTo>
                    <a:pt x="0" y="0"/>
                  </a:moveTo>
                  <a:lnTo>
                    <a:pt x="10856341" y="0"/>
                  </a:lnTo>
                  <a:lnTo>
                    <a:pt x="10856341" y="3387979"/>
                  </a:lnTo>
                  <a:lnTo>
                    <a:pt x="0" y="3387979"/>
                  </a:lnTo>
                  <a:close/>
                </a:path>
              </a:pathLst>
            </a:custGeom>
            <a:solidFill>
              <a:srgbClr val="D2D9F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144000" y="4372719"/>
            <a:ext cx="38100" cy="2540942"/>
            <a:chOff x="0" y="0"/>
            <a:chExt cx="50800" cy="33879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0" cy="3387979"/>
            </a:xfrm>
            <a:custGeom>
              <a:avLst/>
              <a:gdLst/>
              <a:ahLst/>
              <a:cxnLst/>
              <a:rect r="r" b="b" t="t" l="l"/>
              <a:pathLst>
                <a:path h="338797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3362579"/>
                  </a:lnTo>
                  <a:cubicBezTo>
                    <a:pt x="50800" y="3376549"/>
                    <a:pt x="39370" y="3387979"/>
                    <a:pt x="25400" y="3387979"/>
                  </a:cubicBezTo>
                  <a:cubicBezTo>
                    <a:pt x="11430" y="3387979"/>
                    <a:pt x="0" y="3376549"/>
                    <a:pt x="0" y="3362579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852720" y="4646711"/>
            <a:ext cx="369942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Future Enhancements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52720" y="5164485"/>
            <a:ext cx="7150001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Integrate deep learning models (LSTM/GRU), combine RSI with MACD/Bollinger Bands, and deploy on a cloud platform.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770590" y="5269706"/>
            <a:ext cx="746820" cy="746820"/>
            <a:chOff x="0" y="0"/>
            <a:chExt cx="995760" cy="9957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944880" cy="945007"/>
            </a:xfrm>
            <a:custGeom>
              <a:avLst/>
              <a:gdLst/>
              <a:ahLst/>
              <a:cxnLst/>
              <a:rect r="r" b="b" t="t" l="l"/>
              <a:pathLst>
                <a:path h="945007" w="944880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786130" y="0"/>
                  </a:lnTo>
                  <a:cubicBezTo>
                    <a:pt x="873760" y="0"/>
                    <a:pt x="944880" y="71120"/>
                    <a:pt x="944880" y="158750"/>
                  </a:cubicBezTo>
                  <a:lnTo>
                    <a:pt x="944880" y="786130"/>
                  </a:lnTo>
                  <a:cubicBezTo>
                    <a:pt x="944880" y="873760"/>
                    <a:pt x="873760" y="944880"/>
                    <a:pt x="786130" y="944880"/>
                  </a:cubicBezTo>
                  <a:lnTo>
                    <a:pt x="158750" y="944880"/>
                  </a:lnTo>
                  <a:cubicBezTo>
                    <a:pt x="71120" y="945007"/>
                    <a:pt x="0" y="873887"/>
                    <a:pt x="0" y="786130"/>
                  </a:cubicBez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5680" cy="995807"/>
            </a:xfrm>
            <a:custGeom>
              <a:avLst/>
              <a:gdLst/>
              <a:ahLst/>
              <a:cxnLst/>
              <a:rect r="r" b="b" t="t" l="l"/>
              <a:pathLst>
                <a:path h="995807" w="995680">
                  <a:moveTo>
                    <a:pt x="0" y="184150"/>
                  </a:moveTo>
                  <a:cubicBezTo>
                    <a:pt x="0" y="82423"/>
                    <a:pt x="82423" y="0"/>
                    <a:pt x="184150" y="0"/>
                  </a:cubicBezTo>
                  <a:lnTo>
                    <a:pt x="811530" y="0"/>
                  </a:lnTo>
                  <a:lnTo>
                    <a:pt x="811530" y="25400"/>
                  </a:lnTo>
                  <a:lnTo>
                    <a:pt x="811530" y="0"/>
                  </a:lnTo>
                  <a:cubicBezTo>
                    <a:pt x="913257" y="0"/>
                    <a:pt x="995680" y="82423"/>
                    <a:pt x="995680" y="184150"/>
                  </a:cubicBezTo>
                  <a:lnTo>
                    <a:pt x="970280" y="184150"/>
                  </a:lnTo>
                  <a:lnTo>
                    <a:pt x="995680" y="184150"/>
                  </a:lnTo>
                  <a:lnTo>
                    <a:pt x="995680" y="811530"/>
                  </a:lnTo>
                  <a:lnTo>
                    <a:pt x="970280" y="811530"/>
                  </a:lnTo>
                  <a:lnTo>
                    <a:pt x="995680" y="811530"/>
                  </a:lnTo>
                  <a:cubicBezTo>
                    <a:pt x="995680" y="913257"/>
                    <a:pt x="913257" y="995680"/>
                    <a:pt x="811530" y="995680"/>
                  </a:cubicBezTo>
                  <a:lnTo>
                    <a:pt x="811530" y="970280"/>
                  </a:lnTo>
                  <a:lnTo>
                    <a:pt x="811530" y="995680"/>
                  </a:lnTo>
                  <a:lnTo>
                    <a:pt x="184150" y="995680"/>
                  </a:lnTo>
                  <a:lnTo>
                    <a:pt x="184150" y="970280"/>
                  </a:lnTo>
                  <a:lnTo>
                    <a:pt x="184150" y="995680"/>
                  </a:lnTo>
                  <a:cubicBezTo>
                    <a:pt x="82423" y="995807"/>
                    <a:pt x="0" y="913257"/>
                    <a:pt x="0" y="811530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811530"/>
                  </a:lnTo>
                  <a:lnTo>
                    <a:pt x="25400" y="811530"/>
                  </a:lnTo>
                  <a:lnTo>
                    <a:pt x="50800" y="811530"/>
                  </a:lnTo>
                  <a:cubicBezTo>
                    <a:pt x="50800" y="885190"/>
                    <a:pt x="110490" y="944880"/>
                    <a:pt x="184150" y="944880"/>
                  </a:cubicBezTo>
                  <a:lnTo>
                    <a:pt x="811530" y="944880"/>
                  </a:lnTo>
                  <a:cubicBezTo>
                    <a:pt x="885190" y="944880"/>
                    <a:pt x="944880" y="885190"/>
                    <a:pt x="944880" y="811530"/>
                  </a:cubicBezTo>
                  <a:lnTo>
                    <a:pt x="944880" y="184150"/>
                  </a:lnTo>
                  <a:cubicBezTo>
                    <a:pt x="945007" y="110490"/>
                    <a:pt x="885190" y="50800"/>
                    <a:pt x="811530" y="50800"/>
                  </a:cubicBezTo>
                  <a:lnTo>
                    <a:pt x="184150" y="50800"/>
                  </a:lnTo>
                  <a:lnTo>
                    <a:pt x="184150" y="25400"/>
                  </a:lnTo>
                  <a:lnTo>
                    <a:pt x="184150" y="50800"/>
                  </a:lnTo>
                  <a:cubicBezTo>
                    <a:pt x="110490" y="50800"/>
                    <a:pt x="50800" y="110490"/>
                    <a:pt x="50800" y="18415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966746" y="5421660"/>
            <a:ext cx="354360" cy="442912"/>
            <a:chOff x="0" y="0"/>
            <a:chExt cx="472480" cy="59055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472440" cy="590550"/>
            </a:xfrm>
            <a:custGeom>
              <a:avLst/>
              <a:gdLst/>
              <a:ahLst/>
              <a:cxnLst/>
              <a:rect r="r" b="b" t="t" l="l"/>
              <a:pathLst>
                <a:path h="590550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590550"/>
                  </a:lnTo>
                  <a:lnTo>
                    <a:pt x="0" y="59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15" r="-8" b="-815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92238" y="7137350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This work paves the way for advanced hybrid models combining technical analysis with deep learning for improved accuracy.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1069" y="716905"/>
            <a:ext cx="6650980" cy="85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Project 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1069" y="1880592"/>
            <a:ext cx="9567862" cy="94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Our system is designed to address the challenge of stock market volatility by integrating multiple analytical methods.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6781" y="3112145"/>
            <a:ext cx="4679454" cy="2895302"/>
            <a:chOff x="0" y="0"/>
            <a:chExt cx="6239272" cy="38604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6201283" cy="3822319"/>
            </a:xfrm>
            <a:custGeom>
              <a:avLst/>
              <a:gdLst/>
              <a:ahLst/>
              <a:cxnLst/>
              <a:rect r="r" b="b" t="t" l="l"/>
              <a:pathLst>
                <a:path h="3822319" w="6201283">
                  <a:moveTo>
                    <a:pt x="0" y="182880"/>
                  </a:moveTo>
                  <a:cubicBezTo>
                    <a:pt x="0" y="81915"/>
                    <a:pt x="82169" y="0"/>
                    <a:pt x="183642" y="0"/>
                  </a:cubicBezTo>
                  <a:lnTo>
                    <a:pt x="6017641" y="0"/>
                  </a:lnTo>
                  <a:cubicBezTo>
                    <a:pt x="6118987" y="0"/>
                    <a:pt x="6201283" y="81915"/>
                    <a:pt x="6201283" y="182880"/>
                  </a:cubicBezTo>
                  <a:lnTo>
                    <a:pt x="6201283" y="3639439"/>
                  </a:lnTo>
                  <a:cubicBezTo>
                    <a:pt x="6201283" y="3740404"/>
                    <a:pt x="6119114" y="3822319"/>
                    <a:pt x="6017641" y="3822319"/>
                  </a:cubicBezTo>
                  <a:lnTo>
                    <a:pt x="183642" y="3822319"/>
                  </a:lnTo>
                  <a:cubicBezTo>
                    <a:pt x="82296" y="3822319"/>
                    <a:pt x="0" y="3740404"/>
                    <a:pt x="0" y="3639439"/>
                  </a:cubicBez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39383" cy="3860419"/>
            </a:xfrm>
            <a:custGeom>
              <a:avLst/>
              <a:gdLst/>
              <a:ahLst/>
              <a:cxnLst/>
              <a:rect r="r" b="b" t="t" l="l"/>
              <a:pathLst>
                <a:path h="3860419" w="6239383">
                  <a:moveTo>
                    <a:pt x="0" y="201930"/>
                  </a:moveTo>
                  <a:cubicBezTo>
                    <a:pt x="0" y="90297"/>
                    <a:pt x="90805" y="0"/>
                    <a:pt x="202692" y="0"/>
                  </a:cubicBezTo>
                  <a:lnTo>
                    <a:pt x="6036691" y="0"/>
                  </a:lnTo>
                  <a:lnTo>
                    <a:pt x="6036691" y="19050"/>
                  </a:lnTo>
                  <a:lnTo>
                    <a:pt x="6036691" y="0"/>
                  </a:lnTo>
                  <a:cubicBezTo>
                    <a:pt x="6148578" y="0"/>
                    <a:pt x="6239383" y="90297"/>
                    <a:pt x="6239383" y="201930"/>
                  </a:cubicBezTo>
                  <a:lnTo>
                    <a:pt x="6220333" y="201930"/>
                  </a:lnTo>
                  <a:lnTo>
                    <a:pt x="6239383" y="201930"/>
                  </a:lnTo>
                  <a:lnTo>
                    <a:pt x="6239383" y="3658489"/>
                  </a:lnTo>
                  <a:lnTo>
                    <a:pt x="6220333" y="3658489"/>
                  </a:lnTo>
                  <a:lnTo>
                    <a:pt x="6239383" y="3658489"/>
                  </a:lnTo>
                  <a:cubicBezTo>
                    <a:pt x="6239383" y="3770122"/>
                    <a:pt x="6148578" y="3860419"/>
                    <a:pt x="6036691" y="3860419"/>
                  </a:cubicBezTo>
                  <a:lnTo>
                    <a:pt x="6036691" y="3841369"/>
                  </a:lnTo>
                  <a:lnTo>
                    <a:pt x="6036691" y="3860419"/>
                  </a:lnTo>
                  <a:lnTo>
                    <a:pt x="202692" y="3860419"/>
                  </a:lnTo>
                  <a:lnTo>
                    <a:pt x="202692" y="3841369"/>
                  </a:lnTo>
                  <a:lnTo>
                    <a:pt x="202692" y="3860419"/>
                  </a:lnTo>
                  <a:cubicBezTo>
                    <a:pt x="90805" y="3860419"/>
                    <a:pt x="0" y="3769995"/>
                    <a:pt x="0" y="365848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658489"/>
                  </a:lnTo>
                  <a:lnTo>
                    <a:pt x="19050" y="3658489"/>
                  </a:lnTo>
                  <a:lnTo>
                    <a:pt x="38100" y="3658489"/>
                  </a:lnTo>
                  <a:cubicBezTo>
                    <a:pt x="38100" y="3748913"/>
                    <a:pt x="111760" y="3822319"/>
                    <a:pt x="202692" y="3822319"/>
                  </a:cubicBezTo>
                  <a:lnTo>
                    <a:pt x="6036691" y="3822319"/>
                  </a:lnTo>
                  <a:cubicBezTo>
                    <a:pt x="6127623" y="3822319"/>
                    <a:pt x="6201283" y="3748913"/>
                    <a:pt x="6201283" y="3658489"/>
                  </a:cubicBezTo>
                  <a:lnTo>
                    <a:pt x="6201283" y="201930"/>
                  </a:lnTo>
                  <a:cubicBezTo>
                    <a:pt x="6201283" y="111506"/>
                    <a:pt x="6127623" y="38100"/>
                    <a:pt x="6036691" y="38100"/>
                  </a:cubicBezTo>
                  <a:lnTo>
                    <a:pt x="202692" y="38100"/>
                  </a:lnTo>
                  <a:lnTo>
                    <a:pt x="202692" y="19050"/>
                  </a:lnTo>
                  <a:lnTo>
                    <a:pt x="202692" y="38100"/>
                  </a:lnTo>
                  <a:cubicBezTo>
                    <a:pt x="111760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02494" y="3126432"/>
            <a:ext cx="114300" cy="2866727"/>
            <a:chOff x="0" y="0"/>
            <a:chExt cx="152400" cy="38223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2400" cy="3822319"/>
            </a:xfrm>
            <a:custGeom>
              <a:avLst/>
              <a:gdLst/>
              <a:ahLst/>
              <a:cxnLst/>
              <a:rect r="r" b="b" t="t" l="l"/>
              <a:pathLst>
                <a:path h="3822319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746119"/>
                  </a:lnTo>
                  <a:cubicBezTo>
                    <a:pt x="152400" y="3788156"/>
                    <a:pt x="118237" y="3822319"/>
                    <a:pt x="76200" y="3822319"/>
                  </a:cubicBezTo>
                  <a:cubicBezTo>
                    <a:pt x="34163" y="3822319"/>
                    <a:pt x="0" y="3788156"/>
                    <a:pt x="0" y="3746119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11325" y="3411439"/>
            <a:ext cx="3976093" cy="8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Data Collection &amp; Preprocessing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1325" y="4316314"/>
            <a:ext cx="3976093" cy="137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Fetch real-time stock data (yfinance) and compute technical indicators (RSI).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833616" y="3112145"/>
            <a:ext cx="4679603" cy="2895302"/>
            <a:chOff x="0" y="0"/>
            <a:chExt cx="6239470" cy="38604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6201410" cy="3822319"/>
            </a:xfrm>
            <a:custGeom>
              <a:avLst/>
              <a:gdLst/>
              <a:ahLst/>
              <a:cxnLst/>
              <a:rect r="r" b="b" t="t" l="l"/>
              <a:pathLst>
                <a:path h="3822319" w="6201410">
                  <a:moveTo>
                    <a:pt x="0" y="182880"/>
                  </a:moveTo>
                  <a:cubicBezTo>
                    <a:pt x="0" y="81915"/>
                    <a:pt x="82169" y="0"/>
                    <a:pt x="183642" y="0"/>
                  </a:cubicBezTo>
                  <a:lnTo>
                    <a:pt x="6017768" y="0"/>
                  </a:lnTo>
                  <a:cubicBezTo>
                    <a:pt x="6119114" y="0"/>
                    <a:pt x="6201410" y="81915"/>
                    <a:pt x="6201410" y="182880"/>
                  </a:cubicBezTo>
                  <a:lnTo>
                    <a:pt x="6201410" y="3639439"/>
                  </a:lnTo>
                  <a:cubicBezTo>
                    <a:pt x="6201410" y="3740404"/>
                    <a:pt x="6119241" y="3822319"/>
                    <a:pt x="6017768" y="3822319"/>
                  </a:cubicBezTo>
                  <a:lnTo>
                    <a:pt x="183642" y="3822319"/>
                  </a:lnTo>
                  <a:cubicBezTo>
                    <a:pt x="82296" y="3822319"/>
                    <a:pt x="0" y="3740404"/>
                    <a:pt x="0" y="3639439"/>
                  </a:cubicBez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39510" cy="3860419"/>
            </a:xfrm>
            <a:custGeom>
              <a:avLst/>
              <a:gdLst/>
              <a:ahLst/>
              <a:cxnLst/>
              <a:rect r="r" b="b" t="t" l="l"/>
              <a:pathLst>
                <a:path h="3860419" w="6239510">
                  <a:moveTo>
                    <a:pt x="0" y="201930"/>
                  </a:moveTo>
                  <a:cubicBezTo>
                    <a:pt x="0" y="90297"/>
                    <a:pt x="90805" y="0"/>
                    <a:pt x="202692" y="0"/>
                  </a:cubicBezTo>
                  <a:lnTo>
                    <a:pt x="6036818" y="0"/>
                  </a:lnTo>
                  <a:lnTo>
                    <a:pt x="6036818" y="19050"/>
                  </a:lnTo>
                  <a:lnTo>
                    <a:pt x="6036818" y="0"/>
                  </a:lnTo>
                  <a:cubicBezTo>
                    <a:pt x="6148705" y="0"/>
                    <a:pt x="6239510" y="90297"/>
                    <a:pt x="6239510" y="201930"/>
                  </a:cubicBezTo>
                  <a:lnTo>
                    <a:pt x="6220460" y="201930"/>
                  </a:lnTo>
                  <a:lnTo>
                    <a:pt x="6239510" y="201930"/>
                  </a:lnTo>
                  <a:lnTo>
                    <a:pt x="6239510" y="3658489"/>
                  </a:lnTo>
                  <a:lnTo>
                    <a:pt x="6220460" y="3658489"/>
                  </a:lnTo>
                  <a:lnTo>
                    <a:pt x="6239510" y="3658489"/>
                  </a:lnTo>
                  <a:cubicBezTo>
                    <a:pt x="6239510" y="3770122"/>
                    <a:pt x="6148705" y="3860419"/>
                    <a:pt x="6036818" y="3860419"/>
                  </a:cubicBezTo>
                  <a:lnTo>
                    <a:pt x="6036818" y="3841369"/>
                  </a:lnTo>
                  <a:lnTo>
                    <a:pt x="6036818" y="3860419"/>
                  </a:lnTo>
                  <a:lnTo>
                    <a:pt x="202692" y="3860419"/>
                  </a:lnTo>
                  <a:lnTo>
                    <a:pt x="202692" y="3841369"/>
                  </a:lnTo>
                  <a:lnTo>
                    <a:pt x="202692" y="3860419"/>
                  </a:lnTo>
                  <a:cubicBezTo>
                    <a:pt x="90805" y="3860419"/>
                    <a:pt x="0" y="3769995"/>
                    <a:pt x="0" y="365848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658489"/>
                  </a:lnTo>
                  <a:lnTo>
                    <a:pt x="19050" y="3658489"/>
                  </a:lnTo>
                  <a:lnTo>
                    <a:pt x="38100" y="3658489"/>
                  </a:lnTo>
                  <a:cubicBezTo>
                    <a:pt x="38100" y="3748913"/>
                    <a:pt x="111760" y="3822319"/>
                    <a:pt x="202692" y="3822319"/>
                  </a:cubicBezTo>
                  <a:lnTo>
                    <a:pt x="6036818" y="3822319"/>
                  </a:lnTo>
                  <a:cubicBezTo>
                    <a:pt x="6127750" y="3822319"/>
                    <a:pt x="6201410" y="3748913"/>
                    <a:pt x="6201410" y="3658489"/>
                  </a:cubicBezTo>
                  <a:lnTo>
                    <a:pt x="6201410" y="201930"/>
                  </a:lnTo>
                  <a:cubicBezTo>
                    <a:pt x="6201410" y="111506"/>
                    <a:pt x="6127750" y="38100"/>
                    <a:pt x="6036818" y="38100"/>
                  </a:cubicBezTo>
                  <a:lnTo>
                    <a:pt x="202692" y="38100"/>
                  </a:lnTo>
                  <a:lnTo>
                    <a:pt x="202692" y="19050"/>
                  </a:lnTo>
                  <a:lnTo>
                    <a:pt x="202692" y="38100"/>
                  </a:lnTo>
                  <a:cubicBezTo>
                    <a:pt x="111760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819329" y="3126432"/>
            <a:ext cx="114300" cy="2866727"/>
            <a:chOff x="0" y="0"/>
            <a:chExt cx="152400" cy="38223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2400" cy="3822319"/>
            </a:xfrm>
            <a:custGeom>
              <a:avLst/>
              <a:gdLst/>
              <a:ahLst/>
              <a:cxnLst/>
              <a:rect r="r" b="b" t="t" l="l"/>
              <a:pathLst>
                <a:path h="3822319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746119"/>
                  </a:lnTo>
                  <a:cubicBezTo>
                    <a:pt x="152400" y="3788156"/>
                    <a:pt x="118237" y="3822319"/>
                    <a:pt x="76200" y="3822319"/>
                  </a:cubicBezTo>
                  <a:cubicBezTo>
                    <a:pt x="34163" y="3822319"/>
                    <a:pt x="0" y="3788156"/>
                    <a:pt x="0" y="3746119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228160" y="3411439"/>
            <a:ext cx="3533329" cy="42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Model Implementation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28160" y="3900785"/>
            <a:ext cx="3976241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Implement and compare Linear Regression, Random Forest, Decision Tree, and ARIMA models.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16781" y="6244828"/>
            <a:ext cx="4679454" cy="3310830"/>
            <a:chOff x="0" y="0"/>
            <a:chExt cx="6239272" cy="44144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9050" y="19050"/>
              <a:ext cx="6201156" cy="4376293"/>
            </a:xfrm>
            <a:custGeom>
              <a:avLst/>
              <a:gdLst/>
              <a:ahLst/>
              <a:cxnLst/>
              <a:rect r="r" b="b" t="t" l="l"/>
              <a:pathLst>
                <a:path h="4376293" w="6201156">
                  <a:moveTo>
                    <a:pt x="0" y="182880"/>
                  </a:moveTo>
                  <a:cubicBezTo>
                    <a:pt x="0" y="81915"/>
                    <a:pt x="82042" y="0"/>
                    <a:pt x="183388" y="0"/>
                  </a:cubicBezTo>
                  <a:lnTo>
                    <a:pt x="6017768" y="0"/>
                  </a:lnTo>
                  <a:cubicBezTo>
                    <a:pt x="6118987" y="0"/>
                    <a:pt x="6201156" y="81915"/>
                    <a:pt x="6201156" y="182880"/>
                  </a:cubicBezTo>
                  <a:lnTo>
                    <a:pt x="6201156" y="4193413"/>
                  </a:lnTo>
                  <a:cubicBezTo>
                    <a:pt x="6201156" y="4294378"/>
                    <a:pt x="6119114" y="4376293"/>
                    <a:pt x="6017768" y="4376293"/>
                  </a:cubicBezTo>
                  <a:lnTo>
                    <a:pt x="183388" y="4376293"/>
                  </a:lnTo>
                  <a:cubicBezTo>
                    <a:pt x="82169" y="4376293"/>
                    <a:pt x="0" y="4294378"/>
                    <a:pt x="0" y="4193413"/>
                  </a:cubicBez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39256" cy="4414393"/>
            </a:xfrm>
            <a:custGeom>
              <a:avLst/>
              <a:gdLst/>
              <a:ahLst/>
              <a:cxnLst/>
              <a:rect r="r" b="b" t="t" l="l"/>
              <a:pathLst>
                <a:path h="4414393" w="6239256">
                  <a:moveTo>
                    <a:pt x="0" y="201930"/>
                  </a:moveTo>
                  <a:cubicBezTo>
                    <a:pt x="0" y="90424"/>
                    <a:pt x="90678" y="0"/>
                    <a:pt x="202438" y="0"/>
                  </a:cubicBezTo>
                  <a:lnTo>
                    <a:pt x="6036818" y="0"/>
                  </a:lnTo>
                  <a:lnTo>
                    <a:pt x="6036818" y="19050"/>
                  </a:lnTo>
                  <a:lnTo>
                    <a:pt x="6036818" y="0"/>
                  </a:lnTo>
                  <a:cubicBezTo>
                    <a:pt x="6148578" y="0"/>
                    <a:pt x="6239256" y="90424"/>
                    <a:pt x="6239256" y="201930"/>
                  </a:cubicBezTo>
                  <a:lnTo>
                    <a:pt x="6220206" y="201930"/>
                  </a:lnTo>
                  <a:lnTo>
                    <a:pt x="6239256" y="201930"/>
                  </a:lnTo>
                  <a:lnTo>
                    <a:pt x="6239256" y="4212463"/>
                  </a:lnTo>
                  <a:lnTo>
                    <a:pt x="6220206" y="4212463"/>
                  </a:lnTo>
                  <a:lnTo>
                    <a:pt x="6239256" y="4212463"/>
                  </a:lnTo>
                  <a:cubicBezTo>
                    <a:pt x="6239256" y="4324096"/>
                    <a:pt x="6148578" y="4414393"/>
                    <a:pt x="6036818" y="4414393"/>
                  </a:cubicBezTo>
                  <a:lnTo>
                    <a:pt x="6036818" y="4395343"/>
                  </a:lnTo>
                  <a:lnTo>
                    <a:pt x="6036818" y="4414393"/>
                  </a:lnTo>
                  <a:lnTo>
                    <a:pt x="202438" y="4414393"/>
                  </a:lnTo>
                  <a:lnTo>
                    <a:pt x="202438" y="4395343"/>
                  </a:lnTo>
                  <a:lnTo>
                    <a:pt x="202438" y="4414393"/>
                  </a:lnTo>
                  <a:cubicBezTo>
                    <a:pt x="90678" y="4414393"/>
                    <a:pt x="0" y="4323969"/>
                    <a:pt x="0" y="421246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212463"/>
                  </a:lnTo>
                  <a:lnTo>
                    <a:pt x="19050" y="4212463"/>
                  </a:lnTo>
                  <a:lnTo>
                    <a:pt x="38100" y="4212463"/>
                  </a:lnTo>
                  <a:cubicBezTo>
                    <a:pt x="38100" y="4302887"/>
                    <a:pt x="111633" y="4376293"/>
                    <a:pt x="202438" y="4376293"/>
                  </a:cubicBezTo>
                  <a:lnTo>
                    <a:pt x="6036818" y="4376293"/>
                  </a:lnTo>
                  <a:cubicBezTo>
                    <a:pt x="6127623" y="4376293"/>
                    <a:pt x="6201156" y="4302887"/>
                    <a:pt x="6201156" y="4212463"/>
                  </a:cubicBezTo>
                  <a:lnTo>
                    <a:pt x="6201156" y="201930"/>
                  </a:lnTo>
                  <a:cubicBezTo>
                    <a:pt x="6201156" y="111506"/>
                    <a:pt x="6127623" y="38100"/>
                    <a:pt x="6036818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02494" y="6259115"/>
            <a:ext cx="114300" cy="3282255"/>
            <a:chOff x="0" y="0"/>
            <a:chExt cx="152400" cy="43763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2400" cy="4376293"/>
            </a:xfrm>
            <a:custGeom>
              <a:avLst/>
              <a:gdLst/>
              <a:ahLst/>
              <a:cxnLst/>
              <a:rect r="r" b="b" t="t" l="l"/>
              <a:pathLst>
                <a:path h="4376293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300093"/>
                  </a:lnTo>
                  <a:cubicBezTo>
                    <a:pt x="152400" y="4342130"/>
                    <a:pt x="118237" y="4376293"/>
                    <a:pt x="76200" y="4376293"/>
                  </a:cubicBezTo>
                  <a:cubicBezTo>
                    <a:pt x="34163" y="4376293"/>
                    <a:pt x="0" y="4342130"/>
                    <a:pt x="0" y="4300093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311325" y="6544121"/>
            <a:ext cx="3976093" cy="8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Evaluation &amp; Visualization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1325" y="7448996"/>
            <a:ext cx="3976093" cy="179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Evaluate performance using R² Score and visualize predictions/RSI on a web application.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732360"/>
            <a:ext cx="917942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Core Technology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109169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 blend of powerful Python libraries and a lightweight web framework ensures efficient data processing and deployment.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92238" y="4440139"/>
            <a:ext cx="850553" cy="850553"/>
            <a:chOff x="0" y="0"/>
            <a:chExt cx="1134070" cy="113407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3" b="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97150" y="466978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97150" y="5187554"/>
            <a:ext cx="676959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Primary programming language for all backend logic and model training.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21105" y="4440139"/>
            <a:ext cx="850553" cy="850553"/>
            <a:chOff x="0" y="0"/>
            <a:chExt cx="1134070" cy="113407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526017" y="466978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Libraries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6017" y="5187554"/>
            <a:ext cx="67697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Pandas, scikit-learn, statsmodels, and the 'ta' library for technical analysis.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92238" y="6766620"/>
            <a:ext cx="850553" cy="850552"/>
            <a:chOff x="0" y="0"/>
            <a:chExt cx="1134070" cy="113407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197150" y="699626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Flask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97150" y="7514035"/>
            <a:ext cx="676959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Used as the web framework for deploying the prediction system.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321105" y="6766620"/>
            <a:ext cx="850553" cy="850552"/>
            <a:chOff x="0" y="0"/>
            <a:chExt cx="1134070" cy="113407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3" b="3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526017" y="699626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Visualization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26017" y="7514035"/>
            <a:ext cx="67697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Matplotlib and Chart.js for interactive data and prediction displays.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9257" y="555575"/>
            <a:ext cx="6269682" cy="67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0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System Architecture 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257" y="1556891"/>
            <a:ext cx="168294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system follows a clear, six-step process from user input to final visualization.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29257" y="2210395"/>
            <a:ext cx="1041946" cy="1250305"/>
            <a:chOff x="0" y="0"/>
            <a:chExt cx="1389262" cy="166707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389253" cy="1667129"/>
            </a:xfrm>
            <a:custGeom>
              <a:avLst/>
              <a:gdLst/>
              <a:ahLst/>
              <a:cxnLst/>
              <a:rect r="r" b="b" t="t" l="l"/>
              <a:pathLst>
                <a:path h="1667129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129"/>
                  </a:lnTo>
                  <a:lnTo>
                    <a:pt x="0" y="166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7" r="0" b="-7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979562" y="2399705"/>
            <a:ext cx="2604939" cy="3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User Input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9562" y="2783532"/>
            <a:ext cx="1557917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Enter stock ticker (e.g., AAPL).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29257" y="3460700"/>
            <a:ext cx="1041946" cy="1250305"/>
            <a:chOff x="0" y="0"/>
            <a:chExt cx="1389262" cy="166707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389253" cy="1667129"/>
            </a:xfrm>
            <a:custGeom>
              <a:avLst/>
              <a:gdLst/>
              <a:ahLst/>
              <a:cxnLst/>
              <a:rect r="r" b="b" t="t" l="l"/>
              <a:pathLst>
                <a:path h="1667129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129"/>
                  </a:lnTo>
                  <a:lnTo>
                    <a:pt x="0" y="166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7" r="0" b="-7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979562" y="3650010"/>
            <a:ext cx="2604939" cy="34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Data Collection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9562" y="4033837"/>
            <a:ext cx="1557917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Fetch stock data via yfinance.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29257" y="4711005"/>
            <a:ext cx="1041946" cy="1250305"/>
            <a:chOff x="0" y="0"/>
            <a:chExt cx="1389262" cy="1667073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389253" cy="1667129"/>
            </a:xfrm>
            <a:custGeom>
              <a:avLst/>
              <a:gdLst/>
              <a:ahLst/>
              <a:cxnLst/>
              <a:rect r="r" b="b" t="t" l="l"/>
              <a:pathLst>
                <a:path h="1667129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129"/>
                  </a:lnTo>
                  <a:lnTo>
                    <a:pt x="0" y="166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77" r="0" b="-74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979562" y="4900315"/>
            <a:ext cx="2604939" cy="3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Feature Engineering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9562" y="5284143"/>
            <a:ext cx="1557917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Compute RSI as an input feature.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29257" y="5961310"/>
            <a:ext cx="1041946" cy="1250305"/>
            <a:chOff x="0" y="0"/>
            <a:chExt cx="1389262" cy="1667073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389253" cy="1667129"/>
            </a:xfrm>
            <a:custGeom>
              <a:avLst/>
              <a:gdLst/>
              <a:ahLst/>
              <a:cxnLst/>
              <a:rect r="r" b="b" t="t" l="l"/>
              <a:pathLst>
                <a:path h="1667129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129"/>
                  </a:lnTo>
                  <a:lnTo>
                    <a:pt x="0" y="166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7" r="0" b="-74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979562" y="6150620"/>
            <a:ext cx="2604939" cy="3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Model Training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9562" y="6534447"/>
            <a:ext cx="1557917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Train ML/ARIMA models.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29257" y="7211616"/>
            <a:ext cx="1041946" cy="1250305"/>
            <a:chOff x="0" y="0"/>
            <a:chExt cx="1389262" cy="1667073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389253" cy="1667129"/>
            </a:xfrm>
            <a:custGeom>
              <a:avLst/>
              <a:gdLst/>
              <a:ahLst/>
              <a:cxnLst/>
              <a:rect r="r" b="b" t="t" l="l"/>
              <a:pathLst>
                <a:path h="1667129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129"/>
                  </a:lnTo>
                  <a:lnTo>
                    <a:pt x="0" y="166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7" r="0" b="-74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979562" y="7400925"/>
            <a:ext cx="2604939" cy="3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Prediction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79562" y="7784752"/>
            <a:ext cx="1557917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Forecast future stock prices.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29257" y="8461921"/>
            <a:ext cx="1041946" cy="1250305"/>
            <a:chOff x="0" y="0"/>
            <a:chExt cx="1389262" cy="1667073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1389253" cy="1667129"/>
            </a:xfrm>
            <a:custGeom>
              <a:avLst/>
              <a:gdLst/>
              <a:ahLst/>
              <a:cxnLst/>
              <a:rect r="r" b="b" t="t" l="l"/>
              <a:pathLst>
                <a:path h="1667129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129"/>
                  </a:lnTo>
                  <a:lnTo>
                    <a:pt x="0" y="166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77" r="0" b="-74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979562" y="8651230"/>
            <a:ext cx="2604939" cy="3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Visualization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79562" y="9035057"/>
            <a:ext cx="1557917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Display results on the web UI.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87190"/>
            <a:ext cx="9214842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Data &amp; Feature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691408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Data Collection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420815"/>
            <a:ext cx="950535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Stock data is collected daily from Yahoo Finance, including Open, High, Low, Close, Volume, and Adjusted Close features.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697314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Data 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426720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Convert date to datetime format.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979467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Normalize numerical features.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532215"/>
            <a:ext cx="950535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Split into 80% training and 20% testing sets.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198870" y="2745879"/>
            <a:ext cx="6106269" cy="6106269"/>
            <a:chOff x="0" y="0"/>
            <a:chExt cx="8141692" cy="814169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8141716" cy="8141716"/>
            </a:xfrm>
            <a:custGeom>
              <a:avLst/>
              <a:gdLst/>
              <a:ahLst/>
              <a:cxnLst/>
              <a:rect r="r" b="b" t="t" l="l"/>
              <a:pathLst>
                <a:path h="8141716" w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73795"/>
            <a:ext cx="10929491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The Relative Strength Index (RSI)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450604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RSI is a crucial momentum oscillator (0 to 100) used as an additional feature to enhance prediction accuracy.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5424785"/>
            <a:ext cx="16303526" cy="38100"/>
            <a:chOff x="0" y="0"/>
            <a:chExt cx="21738035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38082" cy="50800"/>
            </a:xfrm>
            <a:custGeom>
              <a:avLst/>
              <a:gdLst/>
              <a:ahLst/>
              <a:cxnLst/>
              <a:rect r="r" b="b" t="t" l="l"/>
              <a:pathLst>
                <a:path h="50800" w="2173808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21712682" y="0"/>
                  </a:lnTo>
                  <a:cubicBezTo>
                    <a:pt x="21726652" y="0"/>
                    <a:pt x="21738082" y="11430"/>
                    <a:pt x="21738082" y="25400"/>
                  </a:cubicBezTo>
                  <a:cubicBezTo>
                    <a:pt x="21738082" y="39370"/>
                    <a:pt x="21726652" y="50800"/>
                    <a:pt x="21712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7475" y="3323184"/>
            <a:ext cx="7984034" cy="2106365"/>
            <a:chOff x="0" y="0"/>
            <a:chExt cx="10645378" cy="28084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0632694" cy="2795778"/>
            </a:xfrm>
            <a:custGeom>
              <a:avLst/>
              <a:gdLst/>
              <a:ahLst/>
              <a:cxnLst/>
              <a:rect r="r" b="b" t="t" l="l"/>
              <a:pathLst>
                <a:path h="2795778" w="10632694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473436" y="0"/>
                  </a:lnTo>
                  <a:cubicBezTo>
                    <a:pt x="10561447" y="0"/>
                    <a:pt x="10632694" y="71120"/>
                    <a:pt x="10632694" y="158750"/>
                  </a:cubicBezTo>
                  <a:lnTo>
                    <a:pt x="10632694" y="2637028"/>
                  </a:lnTo>
                  <a:cubicBezTo>
                    <a:pt x="10632694" y="2724658"/>
                    <a:pt x="10561320" y="2795778"/>
                    <a:pt x="10473436" y="2795778"/>
                  </a:cubicBezTo>
                  <a:lnTo>
                    <a:pt x="159258" y="2795778"/>
                  </a:lnTo>
                  <a:cubicBezTo>
                    <a:pt x="71247" y="2795778"/>
                    <a:pt x="0" y="2724658"/>
                    <a:pt x="0" y="263702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45394" cy="2808478"/>
            </a:xfrm>
            <a:custGeom>
              <a:avLst/>
              <a:gdLst/>
              <a:ahLst/>
              <a:cxnLst/>
              <a:rect r="r" b="b" t="t" l="l"/>
              <a:pathLst>
                <a:path h="2808478" w="10645394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479786" y="0"/>
                  </a:lnTo>
                  <a:lnTo>
                    <a:pt x="10479786" y="6350"/>
                  </a:lnTo>
                  <a:lnTo>
                    <a:pt x="10479786" y="0"/>
                  </a:lnTo>
                  <a:cubicBezTo>
                    <a:pt x="10571226" y="0"/>
                    <a:pt x="10645394" y="73914"/>
                    <a:pt x="10645394" y="165100"/>
                  </a:cubicBezTo>
                  <a:lnTo>
                    <a:pt x="10639044" y="165100"/>
                  </a:lnTo>
                  <a:lnTo>
                    <a:pt x="10645394" y="165100"/>
                  </a:lnTo>
                  <a:lnTo>
                    <a:pt x="10645394" y="2643378"/>
                  </a:lnTo>
                  <a:lnTo>
                    <a:pt x="10639044" y="2643378"/>
                  </a:lnTo>
                  <a:lnTo>
                    <a:pt x="10645394" y="2643378"/>
                  </a:lnTo>
                  <a:cubicBezTo>
                    <a:pt x="10645394" y="2734564"/>
                    <a:pt x="10571226" y="2808478"/>
                    <a:pt x="10479786" y="2808478"/>
                  </a:cubicBezTo>
                  <a:lnTo>
                    <a:pt x="10479786" y="2802128"/>
                  </a:lnTo>
                  <a:lnTo>
                    <a:pt x="10479786" y="2808478"/>
                  </a:lnTo>
                  <a:lnTo>
                    <a:pt x="165608" y="2808478"/>
                  </a:lnTo>
                  <a:lnTo>
                    <a:pt x="165608" y="2802128"/>
                  </a:lnTo>
                  <a:lnTo>
                    <a:pt x="165608" y="2808478"/>
                  </a:lnTo>
                  <a:cubicBezTo>
                    <a:pt x="74168" y="2808478"/>
                    <a:pt x="0" y="2734564"/>
                    <a:pt x="0" y="26433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43378"/>
                  </a:lnTo>
                  <a:lnTo>
                    <a:pt x="6350" y="2643378"/>
                  </a:lnTo>
                  <a:lnTo>
                    <a:pt x="12700" y="2643378"/>
                  </a:lnTo>
                  <a:cubicBezTo>
                    <a:pt x="12700" y="2727579"/>
                    <a:pt x="81153" y="2795778"/>
                    <a:pt x="165608" y="2795778"/>
                  </a:cubicBezTo>
                  <a:lnTo>
                    <a:pt x="10479786" y="2795778"/>
                  </a:lnTo>
                  <a:cubicBezTo>
                    <a:pt x="10564241" y="2795778"/>
                    <a:pt x="10632694" y="2727579"/>
                    <a:pt x="10632694" y="2643378"/>
                  </a:cubicBezTo>
                  <a:lnTo>
                    <a:pt x="10632694" y="165100"/>
                  </a:lnTo>
                  <a:cubicBezTo>
                    <a:pt x="10632694" y="80899"/>
                    <a:pt x="10564241" y="12700"/>
                    <a:pt x="10479786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207395" y="361146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RSI &gt; 70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280" y="4129236"/>
            <a:ext cx="738842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Market is </a:t>
            </a:r>
            <a:r>
              <a:rPr lang="en-US" sz="2187" b="true">
                <a:solidFill>
                  <a:srgbClr val="404155"/>
                </a:solidFill>
                <a:latin typeface="Arimo Bold"/>
                <a:ea typeface="Arimo Bold"/>
                <a:cs typeface="Arimo Bold"/>
                <a:sym typeface="Arimo Bold"/>
              </a:rPr>
              <a:t>Overbought</a:t>
            </a: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, suggesting a possible price correction or reversal.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21105" y="5462885"/>
            <a:ext cx="7974658" cy="2096840"/>
            <a:chOff x="0" y="0"/>
            <a:chExt cx="10632877" cy="2795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32821" cy="2795778"/>
            </a:xfrm>
            <a:custGeom>
              <a:avLst/>
              <a:gdLst/>
              <a:ahLst/>
              <a:cxnLst/>
              <a:rect r="r" b="b" t="t" l="l"/>
              <a:pathLst>
                <a:path h="2795778" w="10632821">
                  <a:moveTo>
                    <a:pt x="0" y="0"/>
                  </a:moveTo>
                  <a:lnTo>
                    <a:pt x="10632821" y="0"/>
                  </a:lnTo>
                  <a:lnTo>
                    <a:pt x="10632821" y="2795778"/>
                  </a:lnTo>
                  <a:lnTo>
                    <a:pt x="0" y="2795778"/>
                  </a:lnTo>
                  <a:close/>
                </a:path>
              </a:pathLst>
            </a:custGeom>
            <a:solidFill>
              <a:srgbClr val="D2D9F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536412" y="573687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RSI &lt; 30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14148" y="6254651"/>
            <a:ext cx="738857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Market is </a:t>
            </a:r>
            <a:r>
              <a:rPr lang="en-US" sz="2187" b="true">
                <a:solidFill>
                  <a:srgbClr val="404155"/>
                </a:solidFill>
                <a:latin typeface="Arimo Bold"/>
                <a:ea typeface="Arimo Bold"/>
                <a:cs typeface="Arimo Bold"/>
                <a:sym typeface="Arimo Bold"/>
              </a:rPr>
              <a:t>Oversold</a:t>
            </a: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, suggesting a possible upward trend or bounce.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92238" y="7880449"/>
            <a:ext cx="16303526" cy="491579"/>
            <a:chOff x="0" y="0"/>
            <a:chExt cx="21738035" cy="655438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21738082" cy="655447"/>
            </a:xfrm>
            <a:custGeom>
              <a:avLst/>
              <a:gdLst/>
              <a:ahLst/>
              <a:cxnLst/>
              <a:rect r="r" b="b" t="t" l="l"/>
              <a:pathLst>
                <a:path h="655447" w="21738082">
                  <a:moveTo>
                    <a:pt x="0" y="0"/>
                  </a:moveTo>
                  <a:lnTo>
                    <a:pt x="21738082" y="0"/>
                  </a:lnTo>
                  <a:lnTo>
                    <a:pt x="21738082" y="655447"/>
                  </a:lnTo>
                  <a:lnTo>
                    <a:pt x="0" y="65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68" r="0" b="-367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92238" y="8626079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14-day RSI is calculated and integrated into the model training process.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92209"/>
            <a:chOff x="0" y="0"/>
            <a:chExt cx="9144000" cy="1372294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22986"/>
            </a:xfrm>
            <a:custGeom>
              <a:avLst/>
              <a:gdLst/>
              <a:ahLst/>
              <a:cxnLst/>
              <a:rect r="r" b="b" t="t" l="l"/>
              <a:pathLst>
                <a:path h="13722986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2986"/>
                  </a:lnTo>
                  <a:lnTo>
                    <a:pt x="0" y="13722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" r="0" b="-2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57939" y="530870"/>
            <a:ext cx="8784877" cy="644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Model Implementation &amp; Comparison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57939" y="1408211"/>
            <a:ext cx="10030122" cy="38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We tested four distinct models to capture different aspects of the time series data.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557939" y="2319635"/>
            <a:ext cx="10030122" cy="1480840"/>
            <a:chOff x="0" y="0"/>
            <a:chExt cx="13373497" cy="19744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73481" cy="1974469"/>
            </a:xfrm>
            <a:custGeom>
              <a:avLst/>
              <a:gdLst/>
              <a:ahLst/>
              <a:cxnLst/>
              <a:rect r="r" b="b" t="t" l="l"/>
              <a:pathLst>
                <a:path h="1974469" w="1337348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90601" y="0"/>
                  </a:lnTo>
                  <a:cubicBezTo>
                    <a:pt x="13291565" y="0"/>
                    <a:pt x="13373481" y="81915"/>
                    <a:pt x="13373481" y="182880"/>
                  </a:cubicBezTo>
                  <a:lnTo>
                    <a:pt x="13373481" y="1791589"/>
                  </a:lnTo>
                  <a:cubicBezTo>
                    <a:pt x="13373481" y="1892554"/>
                    <a:pt x="13291565" y="1974469"/>
                    <a:pt x="13190601" y="1974469"/>
                  </a:cubicBezTo>
                  <a:lnTo>
                    <a:pt x="182880" y="1974469"/>
                  </a:lnTo>
                  <a:cubicBezTo>
                    <a:pt x="81915" y="1974469"/>
                    <a:pt x="0" y="1892554"/>
                    <a:pt x="0" y="1791589"/>
                  </a:cubicBez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57939" y="2291060"/>
            <a:ext cx="10030122" cy="114300"/>
            <a:chOff x="0" y="0"/>
            <a:chExt cx="13373497" cy="152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73481" cy="152400"/>
            </a:xfrm>
            <a:custGeom>
              <a:avLst/>
              <a:gdLst/>
              <a:ahLst/>
              <a:cxnLst/>
              <a:rect r="r" b="b" t="t" l="l"/>
              <a:pathLst>
                <a:path h="152400" w="13373481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97281" y="0"/>
                  </a:lnTo>
                  <a:cubicBezTo>
                    <a:pt x="13339319" y="0"/>
                    <a:pt x="13373481" y="34163"/>
                    <a:pt x="13373481" y="76200"/>
                  </a:cubicBezTo>
                  <a:cubicBezTo>
                    <a:pt x="13373481" y="118237"/>
                    <a:pt x="13339319" y="152400"/>
                    <a:pt x="1329728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273038" y="2019746"/>
            <a:ext cx="599926" cy="599926"/>
            <a:chOff x="0" y="0"/>
            <a:chExt cx="799902" cy="7999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9846" cy="799846"/>
            </a:xfrm>
            <a:custGeom>
              <a:avLst/>
              <a:gdLst/>
              <a:ahLst/>
              <a:cxnLst/>
              <a:rect r="r" b="b" t="t" l="l"/>
              <a:pathLst>
                <a:path h="799846" w="799846">
                  <a:moveTo>
                    <a:pt x="0" y="399923"/>
                  </a:moveTo>
                  <a:cubicBezTo>
                    <a:pt x="0" y="179070"/>
                    <a:pt x="179070" y="0"/>
                    <a:pt x="399923" y="0"/>
                  </a:cubicBezTo>
                  <a:cubicBezTo>
                    <a:pt x="620776" y="0"/>
                    <a:pt x="799846" y="179070"/>
                    <a:pt x="799846" y="399923"/>
                  </a:cubicBezTo>
                  <a:cubicBezTo>
                    <a:pt x="799846" y="620776"/>
                    <a:pt x="620776" y="799846"/>
                    <a:pt x="399923" y="799846"/>
                  </a:cubicBezTo>
                  <a:cubicBezTo>
                    <a:pt x="179070" y="799846"/>
                    <a:pt x="0" y="620776"/>
                    <a:pt x="0" y="399923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452970" y="2084040"/>
            <a:ext cx="239911" cy="38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6390" y="2810024"/>
            <a:ext cx="2500015" cy="32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Linear Regression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86390" y="3185369"/>
            <a:ext cx="9573220" cy="38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Used as a simple, interpretable baseline model.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557939" y="4300240"/>
            <a:ext cx="10030122" cy="1480840"/>
            <a:chOff x="0" y="0"/>
            <a:chExt cx="13373497" cy="19744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373481" cy="1974469"/>
            </a:xfrm>
            <a:custGeom>
              <a:avLst/>
              <a:gdLst/>
              <a:ahLst/>
              <a:cxnLst/>
              <a:rect r="r" b="b" t="t" l="l"/>
              <a:pathLst>
                <a:path h="1974469" w="1337348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90601" y="0"/>
                  </a:lnTo>
                  <a:cubicBezTo>
                    <a:pt x="13291565" y="0"/>
                    <a:pt x="13373481" y="81915"/>
                    <a:pt x="13373481" y="182880"/>
                  </a:cubicBezTo>
                  <a:lnTo>
                    <a:pt x="13373481" y="1791589"/>
                  </a:lnTo>
                  <a:cubicBezTo>
                    <a:pt x="13373481" y="1892554"/>
                    <a:pt x="13291565" y="1974469"/>
                    <a:pt x="13190601" y="1974469"/>
                  </a:cubicBezTo>
                  <a:lnTo>
                    <a:pt x="182880" y="1974469"/>
                  </a:lnTo>
                  <a:cubicBezTo>
                    <a:pt x="81915" y="1974469"/>
                    <a:pt x="0" y="1892554"/>
                    <a:pt x="0" y="1791589"/>
                  </a:cubicBez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557939" y="4271665"/>
            <a:ext cx="10030122" cy="114300"/>
            <a:chOff x="0" y="0"/>
            <a:chExt cx="13373497" cy="152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373481" cy="152400"/>
            </a:xfrm>
            <a:custGeom>
              <a:avLst/>
              <a:gdLst/>
              <a:ahLst/>
              <a:cxnLst/>
              <a:rect r="r" b="b" t="t" l="l"/>
              <a:pathLst>
                <a:path h="152400" w="13373481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97281" y="0"/>
                  </a:lnTo>
                  <a:cubicBezTo>
                    <a:pt x="13339319" y="0"/>
                    <a:pt x="13373481" y="34163"/>
                    <a:pt x="13373481" y="76200"/>
                  </a:cubicBezTo>
                  <a:cubicBezTo>
                    <a:pt x="13373481" y="118237"/>
                    <a:pt x="13339319" y="152400"/>
                    <a:pt x="1329728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273038" y="4000351"/>
            <a:ext cx="599926" cy="599926"/>
            <a:chOff x="0" y="0"/>
            <a:chExt cx="799902" cy="7999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9846" cy="799846"/>
            </a:xfrm>
            <a:custGeom>
              <a:avLst/>
              <a:gdLst/>
              <a:ahLst/>
              <a:cxnLst/>
              <a:rect r="r" b="b" t="t" l="l"/>
              <a:pathLst>
                <a:path h="799846" w="799846">
                  <a:moveTo>
                    <a:pt x="0" y="399923"/>
                  </a:moveTo>
                  <a:cubicBezTo>
                    <a:pt x="0" y="179070"/>
                    <a:pt x="179070" y="0"/>
                    <a:pt x="399923" y="0"/>
                  </a:cubicBezTo>
                  <a:cubicBezTo>
                    <a:pt x="620776" y="0"/>
                    <a:pt x="799846" y="179070"/>
                    <a:pt x="799846" y="399923"/>
                  </a:cubicBezTo>
                  <a:cubicBezTo>
                    <a:pt x="799846" y="620776"/>
                    <a:pt x="620776" y="799846"/>
                    <a:pt x="399923" y="799846"/>
                  </a:cubicBezTo>
                  <a:cubicBezTo>
                    <a:pt x="179070" y="799846"/>
                    <a:pt x="0" y="620776"/>
                    <a:pt x="0" y="399923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452970" y="4064645"/>
            <a:ext cx="239911" cy="38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86390" y="4790629"/>
            <a:ext cx="3027015" cy="32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Random Forest Regressor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86390" y="5165973"/>
            <a:ext cx="9573220" cy="38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Handles non-linearity and is used effectively with the RSI feature.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557939" y="6280845"/>
            <a:ext cx="10030122" cy="1480840"/>
            <a:chOff x="0" y="0"/>
            <a:chExt cx="13373497" cy="19744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373481" cy="1974469"/>
            </a:xfrm>
            <a:custGeom>
              <a:avLst/>
              <a:gdLst/>
              <a:ahLst/>
              <a:cxnLst/>
              <a:rect r="r" b="b" t="t" l="l"/>
              <a:pathLst>
                <a:path h="1974469" w="1337348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90601" y="0"/>
                  </a:lnTo>
                  <a:cubicBezTo>
                    <a:pt x="13291565" y="0"/>
                    <a:pt x="13373481" y="81915"/>
                    <a:pt x="13373481" y="182880"/>
                  </a:cubicBezTo>
                  <a:lnTo>
                    <a:pt x="13373481" y="1791589"/>
                  </a:lnTo>
                  <a:cubicBezTo>
                    <a:pt x="13373481" y="1892554"/>
                    <a:pt x="13291565" y="1974469"/>
                    <a:pt x="13190601" y="1974469"/>
                  </a:cubicBezTo>
                  <a:lnTo>
                    <a:pt x="182880" y="1974469"/>
                  </a:lnTo>
                  <a:cubicBezTo>
                    <a:pt x="81915" y="1974469"/>
                    <a:pt x="0" y="1892554"/>
                    <a:pt x="0" y="1791589"/>
                  </a:cubicBez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557939" y="6252270"/>
            <a:ext cx="10030122" cy="114300"/>
            <a:chOff x="0" y="0"/>
            <a:chExt cx="13373497" cy="152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373481" cy="152400"/>
            </a:xfrm>
            <a:custGeom>
              <a:avLst/>
              <a:gdLst/>
              <a:ahLst/>
              <a:cxnLst/>
              <a:rect r="r" b="b" t="t" l="l"/>
              <a:pathLst>
                <a:path h="152400" w="13373481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97281" y="0"/>
                  </a:lnTo>
                  <a:cubicBezTo>
                    <a:pt x="13339319" y="0"/>
                    <a:pt x="13373481" y="34163"/>
                    <a:pt x="13373481" y="76200"/>
                  </a:cubicBezTo>
                  <a:cubicBezTo>
                    <a:pt x="13373481" y="118237"/>
                    <a:pt x="13339319" y="152400"/>
                    <a:pt x="1329728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273038" y="5980956"/>
            <a:ext cx="599926" cy="599926"/>
            <a:chOff x="0" y="0"/>
            <a:chExt cx="799902" cy="79990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99846" cy="799846"/>
            </a:xfrm>
            <a:custGeom>
              <a:avLst/>
              <a:gdLst/>
              <a:ahLst/>
              <a:cxnLst/>
              <a:rect r="r" b="b" t="t" l="l"/>
              <a:pathLst>
                <a:path h="799846" w="799846">
                  <a:moveTo>
                    <a:pt x="0" y="399923"/>
                  </a:moveTo>
                  <a:cubicBezTo>
                    <a:pt x="0" y="179070"/>
                    <a:pt x="179070" y="0"/>
                    <a:pt x="399923" y="0"/>
                  </a:cubicBezTo>
                  <a:cubicBezTo>
                    <a:pt x="620776" y="0"/>
                    <a:pt x="799846" y="179070"/>
                    <a:pt x="799846" y="399923"/>
                  </a:cubicBezTo>
                  <a:cubicBezTo>
                    <a:pt x="799846" y="620776"/>
                    <a:pt x="620776" y="799846"/>
                    <a:pt x="399923" y="799846"/>
                  </a:cubicBezTo>
                  <a:cubicBezTo>
                    <a:pt x="179070" y="799846"/>
                    <a:pt x="0" y="620776"/>
                    <a:pt x="0" y="399923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2452970" y="6045250"/>
            <a:ext cx="239911" cy="38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86390" y="6771234"/>
            <a:ext cx="2813894" cy="32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Decision Tree Regressor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86390" y="7146577"/>
            <a:ext cx="9573220" cy="38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Highly interpretable but carries a risk of overfitting the training data.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557939" y="8261449"/>
            <a:ext cx="10030122" cy="1480840"/>
            <a:chOff x="0" y="0"/>
            <a:chExt cx="13373497" cy="197445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373481" cy="1974469"/>
            </a:xfrm>
            <a:custGeom>
              <a:avLst/>
              <a:gdLst/>
              <a:ahLst/>
              <a:cxnLst/>
              <a:rect r="r" b="b" t="t" l="l"/>
              <a:pathLst>
                <a:path h="1974469" w="1337348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90601" y="0"/>
                  </a:lnTo>
                  <a:cubicBezTo>
                    <a:pt x="13291565" y="0"/>
                    <a:pt x="13373481" y="81915"/>
                    <a:pt x="13373481" y="182880"/>
                  </a:cubicBezTo>
                  <a:lnTo>
                    <a:pt x="13373481" y="1791589"/>
                  </a:lnTo>
                  <a:cubicBezTo>
                    <a:pt x="13373481" y="1892554"/>
                    <a:pt x="13291565" y="1974469"/>
                    <a:pt x="13190601" y="1974469"/>
                  </a:cubicBezTo>
                  <a:lnTo>
                    <a:pt x="182880" y="1974469"/>
                  </a:lnTo>
                  <a:cubicBezTo>
                    <a:pt x="81915" y="1974469"/>
                    <a:pt x="0" y="1892554"/>
                    <a:pt x="0" y="1791589"/>
                  </a:cubicBez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557939" y="8232874"/>
            <a:ext cx="10030122" cy="114300"/>
            <a:chOff x="0" y="0"/>
            <a:chExt cx="13373497" cy="152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373481" cy="152400"/>
            </a:xfrm>
            <a:custGeom>
              <a:avLst/>
              <a:gdLst/>
              <a:ahLst/>
              <a:cxnLst/>
              <a:rect r="r" b="b" t="t" l="l"/>
              <a:pathLst>
                <a:path h="152400" w="13373481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97281" y="0"/>
                  </a:lnTo>
                  <a:cubicBezTo>
                    <a:pt x="13339319" y="0"/>
                    <a:pt x="13373481" y="34163"/>
                    <a:pt x="13373481" y="76200"/>
                  </a:cubicBezTo>
                  <a:cubicBezTo>
                    <a:pt x="13373481" y="118237"/>
                    <a:pt x="13339319" y="152400"/>
                    <a:pt x="1329728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2273038" y="7961560"/>
            <a:ext cx="599926" cy="599926"/>
            <a:chOff x="0" y="0"/>
            <a:chExt cx="799902" cy="79990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99846" cy="799846"/>
            </a:xfrm>
            <a:custGeom>
              <a:avLst/>
              <a:gdLst/>
              <a:ahLst/>
              <a:cxnLst/>
              <a:rect r="r" b="b" t="t" l="l"/>
              <a:pathLst>
                <a:path h="799846" w="799846">
                  <a:moveTo>
                    <a:pt x="0" y="399923"/>
                  </a:moveTo>
                  <a:cubicBezTo>
                    <a:pt x="0" y="179070"/>
                    <a:pt x="179070" y="0"/>
                    <a:pt x="399923" y="0"/>
                  </a:cubicBezTo>
                  <a:cubicBezTo>
                    <a:pt x="620776" y="0"/>
                    <a:pt x="799846" y="179070"/>
                    <a:pt x="799846" y="399923"/>
                  </a:cubicBezTo>
                  <a:cubicBezTo>
                    <a:pt x="799846" y="620776"/>
                    <a:pt x="620776" y="799846"/>
                    <a:pt x="399923" y="799846"/>
                  </a:cubicBezTo>
                  <a:cubicBezTo>
                    <a:pt x="179070" y="799846"/>
                    <a:pt x="0" y="620776"/>
                    <a:pt x="0" y="399923"/>
                  </a:cubicBezTo>
                  <a:close/>
                </a:path>
              </a:pathLst>
            </a:custGeom>
            <a:solidFill>
              <a:srgbClr val="4967E9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2452970" y="8025854"/>
            <a:ext cx="239911" cy="38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786390" y="8751837"/>
            <a:ext cx="2500015" cy="32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ARIMA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86390" y="9127182"/>
            <a:ext cx="9573220" cy="38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 dedicated time-series model that captures trends and seasonality without using RSI.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310729"/>
            <a:ext cx="9597181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Evaluation and Key 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687539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Model performance was evaluated using the R² Score. Traditional ML models struggled due to inherent stock volatility.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839915"/>
            <a:ext cx="3810000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-33.42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5141" y="498678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Linear 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504557"/>
            <a:ext cx="3810000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Lowest performance, indicating poor fit to the volatile data.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56598" y="3839915"/>
            <a:ext cx="3810149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-2.85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89649" y="498678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Random Forest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56598" y="5504557"/>
            <a:ext cx="3810149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Relatively better performance among the ML models tested.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21105" y="3839915"/>
            <a:ext cx="3810149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-2.84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4157" y="498678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Decision Tree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21105" y="5504557"/>
            <a:ext cx="3810149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Similar performance to Random Forest, but high risk of overfitting.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85614" y="3839915"/>
            <a:ext cx="3810149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-2.83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18666" y="498678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ARIMA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85614" y="5504557"/>
            <a:ext cx="3810149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Best performance overall, capturing time-series trends effectively.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92238" y="7289155"/>
            <a:ext cx="16303526" cy="1658391"/>
            <a:chOff x="0" y="0"/>
            <a:chExt cx="21738035" cy="22111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737955" cy="2211070"/>
            </a:xfrm>
            <a:custGeom>
              <a:avLst/>
              <a:gdLst/>
              <a:ahLst/>
              <a:cxnLst/>
              <a:rect r="r" b="b" t="t" l="l"/>
              <a:pathLst>
                <a:path h="2211070" w="2173795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21579205" y="0"/>
                  </a:lnTo>
                  <a:cubicBezTo>
                    <a:pt x="21666963" y="0"/>
                    <a:pt x="21737955" y="71120"/>
                    <a:pt x="21737955" y="158750"/>
                  </a:cubicBezTo>
                  <a:lnTo>
                    <a:pt x="21737955" y="2052320"/>
                  </a:lnTo>
                  <a:cubicBezTo>
                    <a:pt x="21737955" y="2140077"/>
                    <a:pt x="21666836" y="2211070"/>
                    <a:pt x="21579205" y="2211070"/>
                  </a:cubicBezTo>
                  <a:lnTo>
                    <a:pt x="158750" y="2211070"/>
                  </a:lnTo>
                  <a:cubicBezTo>
                    <a:pt x="70993" y="2211070"/>
                    <a:pt x="0" y="2139950"/>
                    <a:pt x="0" y="2052320"/>
                  </a:cubicBezTo>
                  <a:close/>
                </a:path>
              </a:pathLst>
            </a:custGeom>
            <a:solidFill>
              <a:srgbClr val="BBC6F7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75755" y="7700219"/>
            <a:ext cx="354360" cy="283518"/>
            <a:chOff x="0" y="0"/>
            <a:chExt cx="472480" cy="378023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72440" cy="378079"/>
            </a:xfrm>
            <a:custGeom>
              <a:avLst/>
              <a:gdLst/>
              <a:ahLst/>
              <a:cxnLst/>
              <a:rect r="r" b="b" t="t" l="l"/>
              <a:pathLst>
                <a:path h="378079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70" r="-8" b="-655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913632" y="7538740"/>
            <a:ext cx="1509861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RSI successfully identifies overbought/oversold regions, making it more useful as a trading indicator than a pure price predictor.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3545" y="565100"/>
            <a:ext cx="6412706" cy="68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Web Application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545" y="1587104"/>
            <a:ext cx="16800909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Flask application provides a user-friendly interface for real-time analysis and prediction.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43545" y="2490341"/>
            <a:ext cx="8141345" cy="8141345"/>
            <a:chOff x="0" y="0"/>
            <a:chExt cx="10855127" cy="1085512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855071" cy="10855071"/>
            </a:xfrm>
            <a:custGeom>
              <a:avLst/>
              <a:gdLst/>
              <a:ahLst/>
              <a:cxnLst/>
              <a:rect r="r" b="b" t="t" l="l"/>
              <a:pathLst>
                <a:path h="10855071" w="10855071">
                  <a:moveTo>
                    <a:pt x="0" y="0"/>
                  </a:moveTo>
                  <a:lnTo>
                    <a:pt x="10855071" y="0"/>
                  </a:lnTo>
                  <a:lnTo>
                    <a:pt x="10855071" y="10855071"/>
                  </a:lnTo>
                  <a:lnTo>
                    <a:pt x="0" y="1085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07872" y="2485579"/>
            <a:ext cx="487412" cy="487413"/>
            <a:chOff x="0" y="0"/>
            <a:chExt cx="649883" cy="6498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37159" cy="637159"/>
            </a:xfrm>
            <a:custGeom>
              <a:avLst/>
              <a:gdLst/>
              <a:ahLst/>
              <a:cxnLst/>
              <a:rect r="r" b="b" t="t" l="l"/>
              <a:pathLst>
                <a:path h="637159" w="637159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160" y="0"/>
                  </a:lnTo>
                  <a:cubicBezTo>
                    <a:pt x="583819" y="0"/>
                    <a:pt x="637159" y="53213"/>
                    <a:pt x="637159" y="118999"/>
                  </a:cubicBezTo>
                  <a:lnTo>
                    <a:pt x="637159" y="518160"/>
                  </a:lnTo>
                  <a:cubicBezTo>
                    <a:pt x="637159" y="583819"/>
                    <a:pt x="583946" y="637159"/>
                    <a:pt x="518160" y="637159"/>
                  </a:cubicBezTo>
                  <a:lnTo>
                    <a:pt x="118999" y="637159"/>
                  </a:lnTo>
                  <a:cubicBezTo>
                    <a:pt x="53213" y="637159"/>
                    <a:pt x="0" y="583946"/>
                    <a:pt x="0" y="518160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9859" cy="649859"/>
            </a:xfrm>
            <a:custGeom>
              <a:avLst/>
              <a:gdLst/>
              <a:ahLst/>
              <a:cxnLst/>
              <a:rect r="r" b="b" t="t" l="l"/>
              <a:pathLst>
                <a:path h="649859" w="649859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510" y="0"/>
                  </a:lnTo>
                  <a:lnTo>
                    <a:pt x="524510" y="6350"/>
                  </a:lnTo>
                  <a:lnTo>
                    <a:pt x="524510" y="0"/>
                  </a:lnTo>
                  <a:cubicBezTo>
                    <a:pt x="593725" y="0"/>
                    <a:pt x="649859" y="56134"/>
                    <a:pt x="649859" y="125349"/>
                  </a:cubicBezTo>
                  <a:lnTo>
                    <a:pt x="643509" y="125349"/>
                  </a:lnTo>
                  <a:lnTo>
                    <a:pt x="649859" y="125349"/>
                  </a:lnTo>
                  <a:lnTo>
                    <a:pt x="649859" y="524510"/>
                  </a:lnTo>
                  <a:lnTo>
                    <a:pt x="643509" y="524510"/>
                  </a:lnTo>
                  <a:lnTo>
                    <a:pt x="649859" y="524510"/>
                  </a:lnTo>
                  <a:cubicBezTo>
                    <a:pt x="649859" y="593725"/>
                    <a:pt x="593725" y="649859"/>
                    <a:pt x="524510" y="649859"/>
                  </a:cubicBezTo>
                  <a:lnTo>
                    <a:pt x="524510" y="643509"/>
                  </a:lnTo>
                  <a:lnTo>
                    <a:pt x="524510" y="649859"/>
                  </a:lnTo>
                  <a:lnTo>
                    <a:pt x="125349" y="649859"/>
                  </a:lnTo>
                  <a:lnTo>
                    <a:pt x="125349" y="643509"/>
                  </a:lnTo>
                  <a:lnTo>
                    <a:pt x="125349" y="649859"/>
                  </a:lnTo>
                  <a:cubicBezTo>
                    <a:pt x="56134" y="649859"/>
                    <a:pt x="0" y="593725"/>
                    <a:pt x="0" y="524510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510"/>
                  </a:lnTo>
                  <a:lnTo>
                    <a:pt x="6350" y="524510"/>
                  </a:lnTo>
                  <a:lnTo>
                    <a:pt x="12700" y="524510"/>
                  </a:lnTo>
                  <a:cubicBezTo>
                    <a:pt x="12700" y="586740"/>
                    <a:pt x="63119" y="637159"/>
                    <a:pt x="125349" y="637159"/>
                  </a:cubicBezTo>
                  <a:lnTo>
                    <a:pt x="524510" y="637159"/>
                  </a:lnTo>
                  <a:cubicBezTo>
                    <a:pt x="586740" y="637159"/>
                    <a:pt x="637159" y="586740"/>
                    <a:pt x="637159" y="524510"/>
                  </a:cubicBezTo>
                  <a:lnTo>
                    <a:pt x="637159" y="125349"/>
                  </a:lnTo>
                  <a:cubicBezTo>
                    <a:pt x="637159" y="63119"/>
                    <a:pt x="586740" y="12700"/>
                    <a:pt x="524510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102900" y="2553741"/>
            <a:ext cx="2655391" cy="34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Ticker Input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02900" y="3021806"/>
            <a:ext cx="7451080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Allows users to enter any valid stock ticker symbol.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407872" y="3867299"/>
            <a:ext cx="487412" cy="487413"/>
            <a:chOff x="0" y="0"/>
            <a:chExt cx="649883" cy="6498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37159" cy="637159"/>
            </a:xfrm>
            <a:custGeom>
              <a:avLst/>
              <a:gdLst/>
              <a:ahLst/>
              <a:cxnLst/>
              <a:rect r="r" b="b" t="t" l="l"/>
              <a:pathLst>
                <a:path h="637159" w="637159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160" y="0"/>
                  </a:lnTo>
                  <a:cubicBezTo>
                    <a:pt x="583819" y="0"/>
                    <a:pt x="637159" y="53213"/>
                    <a:pt x="637159" y="118999"/>
                  </a:cubicBezTo>
                  <a:lnTo>
                    <a:pt x="637159" y="518160"/>
                  </a:lnTo>
                  <a:cubicBezTo>
                    <a:pt x="637159" y="583819"/>
                    <a:pt x="583946" y="637159"/>
                    <a:pt x="518160" y="637159"/>
                  </a:cubicBezTo>
                  <a:lnTo>
                    <a:pt x="118999" y="637159"/>
                  </a:lnTo>
                  <a:cubicBezTo>
                    <a:pt x="53213" y="637159"/>
                    <a:pt x="0" y="583946"/>
                    <a:pt x="0" y="518160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49859" cy="649859"/>
            </a:xfrm>
            <a:custGeom>
              <a:avLst/>
              <a:gdLst/>
              <a:ahLst/>
              <a:cxnLst/>
              <a:rect r="r" b="b" t="t" l="l"/>
              <a:pathLst>
                <a:path h="649859" w="649859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510" y="0"/>
                  </a:lnTo>
                  <a:lnTo>
                    <a:pt x="524510" y="6350"/>
                  </a:lnTo>
                  <a:lnTo>
                    <a:pt x="524510" y="0"/>
                  </a:lnTo>
                  <a:cubicBezTo>
                    <a:pt x="593725" y="0"/>
                    <a:pt x="649859" y="56134"/>
                    <a:pt x="649859" y="125349"/>
                  </a:cubicBezTo>
                  <a:lnTo>
                    <a:pt x="643509" y="125349"/>
                  </a:lnTo>
                  <a:lnTo>
                    <a:pt x="649859" y="125349"/>
                  </a:lnTo>
                  <a:lnTo>
                    <a:pt x="649859" y="524510"/>
                  </a:lnTo>
                  <a:lnTo>
                    <a:pt x="643509" y="524510"/>
                  </a:lnTo>
                  <a:lnTo>
                    <a:pt x="649859" y="524510"/>
                  </a:lnTo>
                  <a:cubicBezTo>
                    <a:pt x="649859" y="593725"/>
                    <a:pt x="593725" y="649859"/>
                    <a:pt x="524510" y="649859"/>
                  </a:cubicBezTo>
                  <a:lnTo>
                    <a:pt x="524510" y="643509"/>
                  </a:lnTo>
                  <a:lnTo>
                    <a:pt x="524510" y="649859"/>
                  </a:lnTo>
                  <a:lnTo>
                    <a:pt x="125349" y="649859"/>
                  </a:lnTo>
                  <a:lnTo>
                    <a:pt x="125349" y="643509"/>
                  </a:lnTo>
                  <a:lnTo>
                    <a:pt x="125349" y="649859"/>
                  </a:lnTo>
                  <a:cubicBezTo>
                    <a:pt x="56134" y="649859"/>
                    <a:pt x="0" y="593725"/>
                    <a:pt x="0" y="524510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510"/>
                  </a:lnTo>
                  <a:lnTo>
                    <a:pt x="6350" y="524510"/>
                  </a:lnTo>
                  <a:lnTo>
                    <a:pt x="12700" y="524510"/>
                  </a:lnTo>
                  <a:cubicBezTo>
                    <a:pt x="12700" y="586740"/>
                    <a:pt x="63119" y="637159"/>
                    <a:pt x="125349" y="637159"/>
                  </a:cubicBezTo>
                  <a:lnTo>
                    <a:pt x="524510" y="637159"/>
                  </a:lnTo>
                  <a:cubicBezTo>
                    <a:pt x="586740" y="637159"/>
                    <a:pt x="637159" y="586740"/>
                    <a:pt x="637159" y="524510"/>
                  </a:cubicBezTo>
                  <a:lnTo>
                    <a:pt x="637159" y="125349"/>
                  </a:lnTo>
                  <a:cubicBezTo>
                    <a:pt x="637159" y="63119"/>
                    <a:pt x="586740" y="12700"/>
                    <a:pt x="524510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102900" y="3935463"/>
            <a:ext cx="2655391" cy="34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Price Chart Display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02900" y="4403526"/>
            <a:ext cx="7451080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Interactive visualization of historical stock prices using Chart.js.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407872" y="5249019"/>
            <a:ext cx="487412" cy="487412"/>
            <a:chOff x="0" y="0"/>
            <a:chExt cx="649883" cy="6498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37159" cy="637159"/>
            </a:xfrm>
            <a:custGeom>
              <a:avLst/>
              <a:gdLst/>
              <a:ahLst/>
              <a:cxnLst/>
              <a:rect r="r" b="b" t="t" l="l"/>
              <a:pathLst>
                <a:path h="637159" w="637159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160" y="0"/>
                  </a:lnTo>
                  <a:cubicBezTo>
                    <a:pt x="583819" y="0"/>
                    <a:pt x="637159" y="53213"/>
                    <a:pt x="637159" y="118999"/>
                  </a:cubicBezTo>
                  <a:lnTo>
                    <a:pt x="637159" y="518160"/>
                  </a:lnTo>
                  <a:cubicBezTo>
                    <a:pt x="637159" y="583819"/>
                    <a:pt x="583946" y="637159"/>
                    <a:pt x="518160" y="637159"/>
                  </a:cubicBezTo>
                  <a:lnTo>
                    <a:pt x="118999" y="637159"/>
                  </a:lnTo>
                  <a:cubicBezTo>
                    <a:pt x="53213" y="637159"/>
                    <a:pt x="0" y="583946"/>
                    <a:pt x="0" y="518160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9859" cy="649859"/>
            </a:xfrm>
            <a:custGeom>
              <a:avLst/>
              <a:gdLst/>
              <a:ahLst/>
              <a:cxnLst/>
              <a:rect r="r" b="b" t="t" l="l"/>
              <a:pathLst>
                <a:path h="649859" w="649859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510" y="0"/>
                  </a:lnTo>
                  <a:lnTo>
                    <a:pt x="524510" y="6350"/>
                  </a:lnTo>
                  <a:lnTo>
                    <a:pt x="524510" y="0"/>
                  </a:lnTo>
                  <a:cubicBezTo>
                    <a:pt x="593725" y="0"/>
                    <a:pt x="649859" y="56134"/>
                    <a:pt x="649859" y="125349"/>
                  </a:cubicBezTo>
                  <a:lnTo>
                    <a:pt x="643509" y="125349"/>
                  </a:lnTo>
                  <a:lnTo>
                    <a:pt x="649859" y="125349"/>
                  </a:lnTo>
                  <a:lnTo>
                    <a:pt x="649859" y="524510"/>
                  </a:lnTo>
                  <a:lnTo>
                    <a:pt x="643509" y="524510"/>
                  </a:lnTo>
                  <a:lnTo>
                    <a:pt x="649859" y="524510"/>
                  </a:lnTo>
                  <a:cubicBezTo>
                    <a:pt x="649859" y="593725"/>
                    <a:pt x="593725" y="649859"/>
                    <a:pt x="524510" y="649859"/>
                  </a:cubicBezTo>
                  <a:lnTo>
                    <a:pt x="524510" y="643509"/>
                  </a:lnTo>
                  <a:lnTo>
                    <a:pt x="524510" y="649859"/>
                  </a:lnTo>
                  <a:lnTo>
                    <a:pt x="125349" y="649859"/>
                  </a:lnTo>
                  <a:lnTo>
                    <a:pt x="125349" y="643509"/>
                  </a:lnTo>
                  <a:lnTo>
                    <a:pt x="125349" y="649859"/>
                  </a:lnTo>
                  <a:cubicBezTo>
                    <a:pt x="56134" y="649859"/>
                    <a:pt x="0" y="593725"/>
                    <a:pt x="0" y="524510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510"/>
                  </a:lnTo>
                  <a:lnTo>
                    <a:pt x="6350" y="524510"/>
                  </a:lnTo>
                  <a:lnTo>
                    <a:pt x="12700" y="524510"/>
                  </a:lnTo>
                  <a:cubicBezTo>
                    <a:pt x="12700" y="586740"/>
                    <a:pt x="63119" y="637159"/>
                    <a:pt x="125349" y="637159"/>
                  </a:cubicBezTo>
                  <a:lnTo>
                    <a:pt x="524510" y="637159"/>
                  </a:lnTo>
                  <a:cubicBezTo>
                    <a:pt x="586740" y="637159"/>
                    <a:pt x="637159" y="586740"/>
                    <a:pt x="637159" y="524510"/>
                  </a:cubicBezTo>
                  <a:lnTo>
                    <a:pt x="637159" y="125349"/>
                  </a:lnTo>
                  <a:cubicBezTo>
                    <a:pt x="637159" y="63119"/>
                    <a:pt x="586740" y="12700"/>
                    <a:pt x="524510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102900" y="5317183"/>
            <a:ext cx="2655391" cy="34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RSI Line Graph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02900" y="5785247"/>
            <a:ext cx="7451080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Separate graph showing the 0–100 scale RSI for momentum analysis.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07872" y="6630740"/>
            <a:ext cx="487412" cy="487412"/>
            <a:chOff x="0" y="0"/>
            <a:chExt cx="649883" cy="6498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637159" cy="637159"/>
            </a:xfrm>
            <a:custGeom>
              <a:avLst/>
              <a:gdLst/>
              <a:ahLst/>
              <a:cxnLst/>
              <a:rect r="r" b="b" t="t" l="l"/>
              <a:pathLst>
                <a:path h="637159" w="637159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160" y="0"/>
                  </a:lnTo>
                  <a:cubicBezTo>
                    <a:pt x="583819" y="0"/>
                    <a:pt x="637159" y="53213"/>
                    <a:pt x="637159" y="118999"/>
                  </a:cubicBezTo>
                  <a:lnTo>
                    <a:pt x="637159" y="518160"/>
                  </a:lnTo>
                  <a:cubicBezTo>
                    <a:pt x="637159" y="583819"/>
                    <a:pt x="583946" y="637159"/>
                    <a:pt x="518160" y="637159"/>
                  </a:cubicBezTo>
                  <a:lnTo>
                    <a:pt x="118999" y="637159"/>
                  </a:lnTo>
                  <a:cubicBezTo>
                    <a:pt x="53213" y="637159"/>
                    <a:pt x="0" y="583946"/>
                    <a:pt x="0" y="518160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9859" cy="649859"/>
            </a:xfrm>
            <a:custGeom>
              <a:avLst/>
              <a:gdLst/>
              <a:ahLst/>
              <a:cxnLst/>
              <a:rect r="r" b="b" t="t" l="l"/>
              <a:pathLst>
                <a:path h="649859" w="649859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510" y="0"/>
                  </a:lnTo>
                  <a:lnTo>
                    <a:pt x="524510" y="6350"/>
                  </a:lnTo>
                  <a:lnTo>
                    <a:pt x="524510" y="0"/>
                  </a:lnTo>
                  <a:cubicBezTo>
                    <a:pt x="593725" y="0"/>
                    <a:pt x="649859" y="56134"/>
                    <a:pt x="649859" y="125349"/>
                  </a:cubicBezTo>
                  <a:lnTo>
                    <a:pt x="643509" y="125349"/>
                  </a:lnTo>
                  <a:lnTo>
                    <a:pt x="649859" y="125349"/>
                  </a:lnTo>
                  <a:lnTo>
                    <a:pt x="649859" y="524510"/>
                  </a:lnTo>
                  <a:lnTo>
                    <a:pt x="643509" y="524510"/>
                  </a:lnTo>
                  <a:lnTo>
                    <a:pt x="649859" y="524510"/>
                  </a:lnTo>
                  <a:cubicBezTo>
                    <a:pt x="649859" y="593725"/>
                    <a:pt x="593725" y="649859"/>
                    <a:pt x="524510" y="649859"/>
                  </a:cubicBezTo>
                  <a:lnTo>
                    <a:pt x="524510" y="643509"/>
                  </a:lnTo>
                  <a:lnTo>
                    <a:pt x="524510" y="649859"/>
                  </a:lnTo>
                  <a:lnTo>
                    <a:pt x="125349" y="649859"/>
                  </a:lnTo>
                  <a:lnTo>
                    <a:pt x="125349" y="643509"/>
                  </a:lnTo>
                  <a:lnTo>
                    <a:pt x="125349" y="649859"/>
                  </a:lnTo>
                  <a:cubicBezTo>
                    <a:pt x="56134" y="649859"/>
                    <a:pt x="0" y="593725"/>
                    <a:pt x="0" y="524510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510"/>
                  </a:lnTo>
                  <a:lnTo>
                    <a:pt x="6350" y="524510"/>
                  </a:lnTo>
                  <a:lnTo>
                    <a:pt x="12700" y="524510"/>
                  </a:lnTo>
                  <a:cubicBezTo>
                    <a:pt x="12700" y="586740"/>
                    <a:pt x="63119" y="637159"/>
                    <a:pt x="125349" y="637159"/>
                  </a:cubicBezTo>
                  <a:lnTo>
                    <a:pt x="524510" y="637159"/>
                  </a:lnTo>
                  <a:cubicBezTo>
                    <a:pt x="586740" y="637159"/>
                    <a:pt x="637159" y="586740"/>
                    <a:pt x="637159" y="524510"/>
                  </a:cubicBezTo>
                  <a:lnTo>
                    <a:pt x="637159" y="125349"/>
                  </a:lnTo>
                  <a:cubicBezTo>
                    <a:pt x="637159" y="63119"/>
                    <a:pt x="586740" y="12700"/>
                    <a:pt x="524510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102900" y="6698902"/>
            <a:ext cx="2655391" cy="34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Next-Day Prediction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02900" y="7166967"/>
            <a:ext cx="7451080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Displays the model's forecast for the subsequent trading day.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DAG1THzrz9Q</dc:identifier>
  <dcterms:modified xsi:type="dcterms:W3CDTF">2011-08-01T06:04:30Z</dcterms:modified>
  <cp:revision>1</cp:revision>
  <dc:title>Stock-Price-Prediction-System.pptx</dc:title>
</cp:coreProperties>
</file>